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61" r:id="rId3"/>
    <p:sldId id="296" r:id="rId4"/>
    <p:sldId id="289" r:id="rId5"/>
    <p:sldId id="290" r:id="rId6"/>
    <p:sldId id="285" r:id="rId7"/>
    <p:sldId id="286" r:id="rId8"/>
    <p:sldId id="279" r:id="rId9"/>
    <p:sldId id="280" r:id="rId10"/>
    <p:sldId id="282" r:id="rId11"/>
    <p:sldId id="284" r:id="rId12"/>
    <p:sldId id="292" r:id="rId13"/>
    <p:sldId id="297" r:id="rId14"/>
    <p:sldId id="298" r:id="rId15"/>
    <p:sldId id="294" r:id="rId16"/>
    <p:sldId id="299" r:id="rId17"/>
    <p:sldId id="30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 clrIdx="0">
    <p:extLst>
      <p:ext uri="{19B8F6BF-5375-455C-9EA6-DF929625EA0E}">
        <p15:presenceInfo xmlns:p15="http://schemas.microsoft.com/office/powerpoint/2012/main" userId="Microsoft Office User" providerId="None"/>
      </p:ext>
    </p:extLst>
  </p:cmAuthor>
  <p:cmAuthor id="2" name="Julie Zimmerman" initials="JZ" lastIdx="8" clrIdx="1">
    <p:extLst>
      <p:ext uri="{19B8F6BF-5375-455C-9EA6-DF929625EA0E}">
        <p15:presenceInfo xmlns:p15="http://schemas.microsoft.com/office/powerpoint/2012/main" userId="S::jzimmerman@managementpartners.com::b20eef5e-e1b6-4307-9215-ce526929c9d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00"/>
    <p:restoredTop sz="94104"/>
  </p:normalViewPr>
  <p:slideViewPr>
    <p:cSldViewPr snapToGrid="0" snapToObjects="1">
      <p:cViewPr varScale="1">
        <p:scale>
          <a:sx n="106" d="100"/>
          <a:sy n="106" d="100"/>
        </p:scale>
        <p:origin x="67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1-07T16:16:39.632" idx="1">
    <p:pos x="6972" y="1754"/>
    <p:text>KATE -- your logo concept might be a neat way to lay out the various information bits on these few slides. The honeycomb idea reminded me of your pinned notes in the logo -- perhaps a blurb for each note?</p:text>
    <p:extLst>
      <p:ext uri="{C676402C-5697-4E1C-873F-D02D1690AC5C}">
        <p15:threadingInfo xmlns:p15="http://schemas.microsoft.com/office/powerpoint/2012/main" timeZoneBias="3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846C92-65BF-AF42-8531-68AF3A1D7E68}" type="datetimeFigureOut">
              <a:rPr lang="en-US" smtClean="0"/>
              <a:t>3/6/24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38AA79-B862-C645-ACA3-B6CE3DA9FDA9}" type="slidenum">
              <a:rPr lang="en-US" smtClean="0"/>
              <a:t>‹#›</a:t>
            </a:fld>
            <a:endParaRPr lang="en-US"/>
          </a:p>
        </p:txBody>
      </p:sp>
    </p:spTree>
    <p:extLst>
      <p:ext uri="{BB962C8B-B14F-4D97-AF65-F5344CB8AC3E}">
        <p14:creationId xmlns:p14="http://schemas.microsoft.com/office/powerpoint/2010/main" val="292010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33175-0508-5041-9436-45E502963A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747691-AFE1-814D-847B-7D3C579DAB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B5DFC15-D335-7841-8156-53A27E00E6B3}"/>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5" name="Footer Placeholder 4">
            <a:extLst>
              <a:ext uri="{FF2B5EF4-FFF2-40B4-BE49-F238E27FC236}">
                <a16:creationId xmlns:a16="http://schemas.microsoft.com/office/drawing/2014/main" id="{2C72BAA1-99E8-B743-86BD-E92D9D002B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93CEE2-41A7-174F-8F31-D3C802E71214}"/>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1330234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AC9DD-46D7-4D44-9A54-78B412A3F2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9112F0-35E4-2E45-9F2F-E111D80AAF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E6B989-1B4C-274D-A574-547936CDA98D}"/>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5" name="Footer Placeholder 4">
            <a:extLst>
              <a:ext uri="{FF2B5EF4-FFF2-40B4-BE49-F238E27FC236}">
                <a16:creationId xmlns:a16="http://schemas.microsoft.com/office/drawing/2014/main" id="{58118822-D6D4-BD40-8EDB-A081AABBB5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F841CC-DBA3-9F4B-AD32-E90F340AA6F2}"/>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3835692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556CF7-7E85-3F47-8D4F-6512AF5D4BB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CE00CC-D9C2-104A-82F1-E3B429EC89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B950F-A07C-594C-A728-A4D5682711FE}"/>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5" name="Footer Placeholder 4">
            <a:extLst>
              <a:ext uri="{FF2B5EF4-FFF2-40B4-BE49-F238E27FC236}">
                <a16:creationId xmlns:a16="http://schemas.microsoft.com/office/drawing/2014/main" id="{226447F0-1D70-BB47-AEBB-37EEE288D2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672C01-A519-0A43-B1FE-024090029F62}"/>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1889419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EE520-C059-BE46-AEAB-87CE52E6DA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E0F63F-3953-304A-B664-DB3E3CCA05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4E0DEF-3272-2A4D-9539-8F00727679A1}"/>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5" name="Footer Placeholder 4">
            <a:extLst>
              <a:ext uri="{FF2B5EF4-FFF2-40B4-BE49-F238E27FC236}">
                <a16:creationId xmlns:a16="http://schemas.microsoft.com/office/drawing/2014/main" id="{D2B508E0-2F6B-994B-BC91-D2DD5FB5A7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1FF9E3-B33E-0F44-B0A9-14CA47FBC02D}"/>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267009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BEECE-CCBD-C145-8921-4CB0BE38815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A502EB5-5D86-3249-B837-9C2A68C77B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E8B1F3-C6D5-3743-8392-8F88E065E822}"/>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5" name="Footer Placeholder 4">
            <a:extLst>
              <a:ext uri="{FF2B5EF4-FFF2-40B4-BE49-F238E27FC236}">
                <a16:creationId xmlns:a16="http://schemas.microsoft.com/office/drawing/2014/main" id="{434F0FB3-8312-DB4B-AF60-234DCC6798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B7DFCE-E24F-7941-BA20-6CB299B258E0}"/>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1002409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9C117-9B36-A940-8C43-020AAC0712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F7B9D9-AC45-C64A-B055-D4FAF72CD88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425FD8-C535-6342-A9D2-D563FF03D9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071314C-52BA-D34C-861C-FEA236B9C3A7}"/>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6" name="Footer Placeholder 5">
            <a:extLst>
              <a:ext uri="{FF2B5EF4-FFF2-40B4-BE49-F238E27FC236}">
                <a16:creationId xmlns:a16="http://schemas.microsoft.com/office/drawing/2014/main" id="{62AB2C4E-3625-144F-9B2C-F066A48D41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8875EA-C1C0-FD41-BDFF-6D47CB1542DC}"/>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3407517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C3E7D-DAE1-634F-BD1A-E7AD1F65B6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25F406-E686-EB47-A9B7-C419C09D67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6BF644-6788-884B-A6B9-01A6A0F231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396C91-AC50-FE4A-9367-9933417AC9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79DDEC-ED85-F140-8A20-B42517E4CF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8D21BF-A9D6-D84E-91F0-70C154D8808C}"/>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8" name="Footer Placeholder 7">
            <a:extLst>
              <a:ext uri="{FF2B5EF4-FFF2-40B4-BE49-F238E27FC236}">
                <a16:creationId xmlns:a16="http://schemas.microsoft.com/office/drawing/2014/main" id="{2F7AA625-C905-E942-BEFC-0629EEB429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B15695-00E1-AE44-8B5A-D9F571193DB5}"/>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2495726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DD878-C8A7-B644-844D-11125CCDCC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94B898-912D-6C47-A497-49BBE3F34E68}"/>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4" name="Footer Placeholder 3">
            <a:extLst>
              <a:ext uri="{FF2B5EF4-FFF2-40B4-BE49-F238E27FC236}">
                <a16:creationId xmlns:a16="http://schemas.microsoft.com/office/drawing/2014/main" id="{5C9DC789-DEDE-E444-8475-470B5AAA7B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E71E3E-C71C-2D48-91E0-46612159EC85}"/>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1762971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3DED06-693C-C04F-AA6C-9B08DA91062B}"/>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3" name="Footer Placeholder 2">
            <a:extLst>
              <a:ext uri="{FF2B5EF4-FFF2-40B4-BE49-F238E27FC236}">
                <a16:creationId xmlns:a16="http://schemas.microsoft.com/office/drawing/2014/main" id="{36A3F24D-DFFF-4943-9ABA-FD1A4ABE32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7A993F-B50E-F548-AE9B-B487C896C799}"/>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3081344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8190E-6979-B84D-9C9C-5AF44D4746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F906F29-192B-D84E-BB79-C4BC0BF551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8F5812-CFEE-AF4E-83D4-1F1F53134B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4F4FE7-C09D-0242-BCC0-618783C81FAB}"/>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6" name="Footer Placeholder 5">
            <a:extLst>
              <a:ext uri="{FF2B5EF4-FFF2-40B4-BE49-F238E27FC236}">
                <a16:creationId xmlns:a16="http://schemas.microsoft.com/office/drawing/2014/main" id="{96AAD004-ED0A-7F45-A9EA-C170389026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53F420-1DC8-934E-9CC6-8442A5485290}"/>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109875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771BD-B606-3B4A-9D05-90A45F63C6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2BAA133-36AA-B84D-BA6F-4245C8ACD0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62A4DE-D269-174C-8287-67B11CD2F4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0C12E7-2FC5-4340-B71B-862DCBA53AF8}"/>
              </a:ext>
            </a:extLst>
          </p:cNvPr>
          <p:cNvSpPr>
            <a:spLocks noGrp="1"/>
          </p:cNvSpPr>
          <p:nvPr>
            <p:ph type="dt" sz="half" idx="10"/>
          </p:nvPr>
        </p:nvSpPr>
        <p:spPr/>
        <p:txBody>
          <a:bodyPr/>
          <a:lstStyle/>
          <a:p>
            <a:fld id="{D8ACC864-44AD-D442-8A04-D386EF97BC0B}" type="datetimeFigureOut">
              <a:rPr lang="en-US" smtClean="0"/>
              <a:t>3/6/24</a:t>
            </a:fld>
            <a:endParaRPr lang="en-US"/>
          </a:p>
        </p:txBody>
      </p:sp>
      <p:sp>
        <p:nvSpPr>
          <p:cNvPr id="6" name="Footer Placeholder 5">
            <a:extLst>
              <a:ext uri="{FF2B5EF4-FFF2-40B4-BE49-F238E27FC236}">
                <a16:creationId xmlns:a16="http://schemas.microsoft.com/office/drawing/2014/main" id="{34F547E6-81B1-CD40-82A4-C2564C8700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39AEBE-FEA6-0F4B-914B-663FC09666E9}"/>
              </a:ext>
            </a:extLst>
          </p:cNvPr>
          <p:cNvSpPr>
            <a:spLocks noGrp="1"/>
          </p:cNvSpPr>
          <p:nvPr>
            <p:ph type="sldNum" sz="quarter" idx="12"/>
          </p:nvPr>
        </p:nvSpPr>
        <p:spPr/>
        <p:txBody>
          <a:bodyPr/>
          <a:lstStyle/>
          <a:p>
            <a:fld id="{5A3898B3-DFD4-ED4C-8860-AE47A8A85C94}" type="slidenum">
              <a:rPr lang="en-US" smtClean="0"/>
              <a:t>‹#›</a:t>
            </a:fld>
            <a:endParaRPr lang="en-US"/>
          </a:p>
        </p:txBody>
      </p:sp>
    </p:spTree>
    <p:extLst>
      <p:ext uri="{BB962C8B-B14F-4D97-AF65-F5344CB8AC3E}">
        <p14:creationId xmlns:p14="http://schemas.microsoft.com/office/powerpoint/2010/main" val="3453431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23F89F-2B8E-F34A-8857-79CAE9505A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152AAF-F8DA-AA40-A7C0-D811B777C6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0A893B-46EC-9345-844A-5E259C655E3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ACC864-44AD-D442-8A04-D386EF97BC0B}" type="datetimeFigureOut">
              <a:rPr lang="en-US" smtClean="0"/>
              <a:t>3/6/24</a:t>
            </a:fld>
            <a:endParaRPr lang="en-US"/>
          </a:p>
        </p:txBody>
      </p:sp>
      <p:sp>
        <p:nvSpPr>
          <p:cNvPr id="5" name="Footer Placeholder 4">
            <a:extLst>
              <a:ext uri="{FF2B5EF4-FFF2-40B4-BE49-F238E27FC236}">
                <a16:creationId xmlns:a16="http://schemas.microsoft.com/office/drawing/2014/main" id="{9C4D7AA1-6B1B-CB4E-93B2-3FCFC9D9D8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FC8B2B-2721-F841-B0EE-161CBA0EEB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3898B3-DFD4-ED4C-8860-AE47A8A85C94}" type="slidenum">
              <a:rPr lang="en-US" smtClean="0"/>
              <a:t>‹#›</a:t>
            </a:fld>
            <a:endParaRPr lang="en-US"/>
          </a:p>
        </p:txBody>
      </p:sp>
    </p:spTree>
    <p:extLst>
      <p:ext uri="{BB962C8B-B14F-4D97-AF65-F5344CB8AC3E}">
        <p14:creationId xmlns:p14="http://schemas.microsoft.com/office/powerpoint/2010/main" val="42715765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6F4F2C3-0AF0-2549-A8BB-A5A7B7A2277C}"/>
              </a:ext>
            </a:extLst>
          </p:cNvPr>
          <p:cNvPicPr>
            <a:picLocks noChangeAspect="1"/>
          </p:cNvPicPr>
          <p:nvPr/>
        </p:nvPicPr>
        <p:blipFill>
          <a:blip r:embed="rId2"/>
          <a:stretch>
            <a:fillRect/>
          </a:stretch>
        </p:blipFill>
        <p:spPr>
          <a:xfrm>
            <a:off x="1708150" y="641096"/>
            <a:ext cx="8775700" cy="2844800"/>
          </a:xfrm>
          <a:prstGeom prst="rect">
            <a:avLst/>
          </a:prstGeom>
        </p:spPr>
      </p:pic>
      <p:sp>
        <p:nvSpPr>
          <p:cNvPr id="2" name="TextBox 1">
            <a:extLst>
              <a:ext uri="{FF2B5EF4-FFF2-40B4-BE49-F238E27FC236}">
                <a16:creationId xmlns:a16="http://schemas.microsoft.com/office/drawing/2014/main" id="{084E73F5-1808-7349-9D70-9B1693F82325}"/>
              </a:ext>
            </a:extLst>
          </p:cNvPr>
          <p:cNvSpPr txBox="1"/>
          <p:nvPr/>
        </p:nvSpPr>
        <p:spPr>
          <a:xfrm>
            <a:off x="304800" y="3986784"/>
            <a:ext cx="11411712" cy="2585323"/>
          </a:xfrm>
          <a:prstGeom prst="rect">
            <a:avLst/>
          </a:prstGeom>
          <a:noFill/>
        </p:spPr>
        <p:txBody>
          <a:bodyPr wrap="square" rtlCol="0">
            <a:spAutoFit/>
          </a:bodyPr>
          <a:lstStyle/>
          <a:p>
            <a:pPr algn="ctr"/>
            <a:r>
              <a:rPr lang="en-US" b="1" dirty="0"/>
              <a:t>Can you answer these </a:t>
            </a:r>
            <a:r>
              <a:rPr lang="en-US" b="1"/>
              <a:t>3 conspiracy-focused </a:t>
            </a:r>
            <a:r>
              <a:rPr lang="en-US" b="1" dirty="0"/>
              <a:t>questions?</a:t>
            </a:r>
          </a:p>
          <a:p>
            <a:pPr algn="ctr"/>
            <a:endParaRPr lang="en-US" b="1" dirty="0"/>
          </a:p>
          <a:p>
            <a:pPr marL="342900" indent="-342900" algn="ctr">
              <a:buAutoNum type="arabicPeriod"/>
            </a:pPr>
            <a:r>
              <a:rPr lang="en-US" dirty="0"/>
              <a:t>Which conspiracy theory is the most outrageous to you? Why?</a:t>
            </a:r>
          </a:p>
          <a:p>
            <a:pPr algn="ctr"/>
            <a:endParaRPr lang="en-US" dirty="0"/>
          </a:p>
          <a:p>
            <a:pPr algn="ctr"/>
            <a:r>
              <a:rPr lang="en-US" dirty="0"/>
              <a:t>2. Which persuasion technique do you think is the most convincing? Why?</a:t>
            </a:r>
          </a:p>
          <a:p>
            <a:pPr algn="ctr"/>
            <a:endParaRPr lang="en-US" dirty="0"/>
          </a:p>
          <a:p>
            <a:pPr algn="ctr"/>
            <a:r>
              <a:rPr lang="en-US" dirty="0"/>
              <a:t>3. What is one thing you should definitely</a:t>
            </a:r>
            <a:r>
              <a:rPr lang="en-US" b="1" dirty="0"/>
              <a:t> not </a:t>
            </a:r>
            <a:r>
              <a:rPr lang="en-US" dirty="0"/>
              <a:t>do when you find a conspiracy theory online?</a:t>
            </a:r>
          </a:p>
          <a:p>
            <a:pPr algn="ctr"/>
            <a:endParaRPr lang="en-US" dirty="0"/>
          </a:p>
          <a:p>
            <a:endParaRPr lang="en-US" dirty="0"/>
          </a:p>
        </p:txBody>
      </p:sp>
    </p:spTree>
    <p:extLst>
      <p:ext uri="{BB962C8B-B14F-4D97-AF65-F5344CB8AC3E}">
        <p14:creationId xmlns:p14="http://schemas.microsoft.com/office/powerpoint/2010/main" val="1658072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4A040-A3B5-B246-A672-8E000D9E50CE}"/>
              </a:ext>
            </a:extLst>
          </p:cNvPr>
          <p:cNvSpPr>
            <a:spLocks noGrp="1"/>
          </p:cNvSpPr>
          <p:nvPr>
            <p:ph type="title"/>
          </p:nvPr>
        </p:nvSpPr>
        <p:spPr>
          <a:xfrm>
            <a:off x="274320" y="457200"/>
            <a:ext cx="4497705" cy="1600200"/>
          </a:xfrm>
        </p:spPr>
        <p:txBody>
          <a:bodyPr/>
          <a:lstStyle/>
          <a:p>
            <a:r>
              <a:rPr lang="en-US" dirty="0"/>
              <a:t>False Conspiracy Theory: The World is Flat</a:t>
            </a:r>
          </a:p>
        </p:txBody>
      </p:sp>
      <p:pic>
        <p:nvPicPr>
          <p:cNvPr id="6" name="Picture Placeholder 5">
            <a:extLst>
              <a:ext uri="{FF2B5EF4-FFF2-40B4-BE49-F238E27FC236}">
                <a16:creationId xmlns:a16="http://schemas.microsoft.com/office/drawing/2014/main" id="{D960B71E-18A6-E945-ADAC-9B2B674384A9}"/>
              </a:ext>
            </a:extLst>
          </p:cNvPr>
          <p:cNvPicPr>
            <a:picLocks noGrp="1" noChangeAspect="1"/>
          </p:cNvPicPr>
          <p:nvPr>
            <p:ph type="pic" idx="1"/>
          </p:nvPr>
        </p:nvPicPr>
        <p:blipFill>
          <a:blip r:embed="rId2"/>
          <a:srcRect l="12447" r="12447"/>
          <a:stretch>
            <a:fillRect/>
          </a:stretch>
        </p:blipFill>
        <p:spPr/>
      </p:pic>
      <p:sp>
        <p:nvSpPr>
          <p:cNvPr id="4" name="Text Placeholder 3">
            <a:extLst>
              <a:ext uri="{FF2B5EF4-FFF2-40B4-BE49-F238E27FC236}">
                <a16:creationId xmlns:a16="http://schemas.microsoft.com/office/drawing/2014/main" id="{4DF612E0-DB0A-424F-86E3-C8F98341EC97}"/>
              </a:ext>
            </a:extLst>
          </p:cNvPr>
          <p:cNvSpPr>
            <a:spLocks noGrp="1"/>
          </p:cNvSpPr>
          <p:nvPr>
            <p:ph type="body" sz="half" idx="2"/>
          </p:nvPr>
        </p:nvSpPr>
        <p:spPr>
          <a:xfrm>
            <a:off x="274320" y="2057400"/>
            <a:ext cx="4497705" cy="3803650"/>
          </a:xfrm>
        </p:spPr>
        <p:txBody>
          <a:bodyPr>
            <a:noAutofit/>
          </a:bodyPr>
          <a:lstStyle/>
          <a:p>
            <a:r>
              <a:rPr lang="en-US" sz="2000" dirty="0"/>
              <a:t>The Flat Earth Society has global membership, and it’s growing, in part because of YouTube videos supporting the conspiracy. Some people believe the myth that the world is flat and not moving rather than being a rotating sphere, as longtime science indicates. </a:t>
            </a:r>
          </a:p>
          <a:p>
            <a:r>
              <a:rPr lang="en-US" sz="2000" dirty="0"/>
              <a:t>Here’s a factual question: If the earth is flat, why do the Sun and Moon and stars appear to rise and set? </a:t>
            </a:r>
          </a:p>
        </p:txBody>
      </p:sp>
    </p:spTree>
    <p:extLst>
      <p:ext uri="{BB962C8B-B14F-4D97-AF65-F5344CB8AC3E}">
        <p14:creationId xmlns:p14="http://schemas.microsoft.com/office/powerpoint/2010/main" val="2786337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B88-2D69-4D45-B809-F4AB317ACFF3}"/>
              </a:ext>
            </a:extLst>
          </p:cNvPr>
          <p:cNvSpPr>
            <a:spLocks noGrp="1"/>
          </p:cNvSpPr>
          <p:nvPr>
            <p:ph type="title"/>
          </p:nvPr>
        </p:nvSpPr>
        <p:spPr/>
        <p:txBody>
          <a:bodyPr>
            <a:normAutofit fontScale="90000"/>
          </a:bodyPr>
          <a:lstStyle/>
          <a:p>
            <a:r>
              <a:rPr lang="en-US" dirty="0"/>
              <a:t>False Conspiracy Theory: The COVID-19 Vaccine Has a 5G Chip Inside</a:t>
            </a:r>
            <a:br>
              <a:rPr lang="en-US" dirty="0"/>
            </a:br>
            <a:endParaRPr lang="en-US" dirty="0"/>
          </a:p>
        </p:txBody>
      </p:sp>
      <p:pic>
        <p:nvPicPr>
          <p:cNvPr id="6" name="Picture Placeholder 5">
            <a:extLst>
              <a:ext uri="{FF2B5EF4-FFF2-40B4-BE49-F238E27FC236}">
                <a16:creationId xmlns:a16="http://schemas.microsoft.com/office/drawing/2014/main" id="{AD01D1D7-48AB-1843-8FA2-DDD8572285BB}"/>
              </a:ext>
            </a:extLst>
          </p:cNvPr>
          <p:cNvPicPr>
            <a:picLocks noGrp="1" noChangeAspect="1"/>
          </p:cNvPicPr>
          <p:nvPr>
            <p:ph type="pic" idx="1"/>
          </p:nvPr>
        </p:nvPicPr>
        <p:blipFill>
          <a:blip r:embed="rId2"/>
          <a:srcRect l="8274" r="8274"/>
          <a:stretch>
            <a:fillRect/>
          </a:stretch>
        </p:blipFill>
        <p:spPr>
          <a:xfrm>
            <a:off x="8466666" y="457200"/>
            <a:ext cx="2640366" cy="2084857"/>
          </a:xfrm>
        </p:spPr>
      </p:pic>
      <p:sp>
        <p:nvSpPr>
          <p:cNvPr id="4" name="Text Placeholder 3">
            <a:extLst>
              <a:ext uri="{FF2B5EF4-FFF2-40B4-BE49-F238E27FC236}">
                <a16:creationId xmlns:a16="http://schemas.microsoft.com/office/drawing/2014/main" id="{B1D0AB55-5B8B-8843-9A02-FCC4381AF31F}"/>
              </a:ext>
            </a:extLst>
          </p:cNvPr>
          <p:cNvSpPr>
            <a:spLocks noGrp="1"/>
          </p:cNvSpPr>
          <p:nvPr>
            <p:ph type="body" sz="half" idx="2"/>
          </p:nvPr>
        </p:nvSpPr>
        <p:spPr>
          <a:xfrm>
            <a:off x="474134" y="1844439"/>
            <a:ext cx="4560710" cy="4330583"/>
          </a:xfrm>
        </p:spPr>
        <p:txBody>
          <a:bodyPr>
            <a:normAutofit fontScale="92500"/>
          </a:bodyPr>
          <a:lstStyle/>
          <a:p>
            <a:r>
              <a:rPr lang="en-US" sz="2400" dirty="0"/>
              <a:t>Many conspiracy theories regarding the COVID-19 vaccine medication have emerged. One of the most extreme is that the vaccine contains a microscopic 5G chip. It does not. For starters, chips are not small enough to fit through a hypodermic needle. And, the virus is rampant in countries with no 5G towers. But that did not stop some people in Europe from setting fire to 5G cell towers. </a:t>
            </a:r>
          </a:p>
          <a:p>
            <a:endParaRPr lang="en-US" dirty="0"/>
          </a:p>
          <a:p>
            <a:br>
              <a:rPr lang="en-US" dirty="0"/>
            </a:br>
            <a:endParaRPr lang="en-US" dirty="0"/>
          </a:p>
        </p:txBody>
      </p:sp>
      <p:pic>
        <p:nvPicPr>
          <p:cNvPr id="7" name="Picture Placeholder 5">
            <a:extLst>
              <a:ext uri="{FF2B5EF4-FFF2-40B4-BE49-F238E27FC236}">
                <a16:creationId xmlns:a16="http://schemas.microsoft.com/office/drawing/2014/main" id="{E0BAB4A6-1F3B-0B42-AE65-C1D315D9EA22}"/>
              </a:ext>
            </a:extLst>
          </p:cNvPr>
          <p:cNvPicPr>
            <a:picLocks noChangeAspect="1"/>
          </p:cNvPicPr>
          <p:nvPr/>
        </p:nvPicPr>
        <p:blipFill>
          <a:blip r:embed="rId3"/>
          <a:srcRect l="8033" r="8033"/>
          <a:stretch>
            <a:fillRect/>
          </a:stretch>
        </p:blipFill>
        <p:spPr>
          <a:xfrm>
            <a:off x="5756144" y="2542057"/>
            <a:ext cx="5096888" cy="4024549"/>
          </a:xfrm>
          <a:prstGeom prst="rect">
            <a:avLst/>
          </a:prstGeom>
        </p:spPr>
      </p:pic>
    </p:spTree>
    <p:extLst>
      <p:ext uri="{BB962C8B-B14F-4D97-AF65-F5344CB8AC3E}">
        <p14:creationId xmlns:p14="http://schemas.microsoft.com/office/powerpoint/2010/main" val="1217329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E4A232-C8FF-2145-B89D-C81EBE2457E2}"/>
              </a:ext>
            </a:extLst>
          </p:cNvPr>
          <p:cNvSpPr>
            <a:spLocks noGrp="1"/>
          </p:cNvSpPr>
          <p:nvPr>
            <p:ph type="title"/>
          </p:nvPr>
        </p:nvSpPr>
        <p:spPr>
          <a:xfrm>
            <a:off x="211183" y="1132114"/>
            <a:ext cx="10515600" cy="889908"/>
          </a:xfrm>
        </p:spPr>
        <p:txBody>
          <a:bodyPr>
            <a:normAutofit fontScale="90000"/>
          </a:bodyPr>
          <a:lstStyle/>
          <a:p>
            <a:r>
              <a:rPr lang="en-US" b="1" dirty="0"/>
              <a:t>What To Do When You Encounter a Conspiracy Theory Online</a:t>
            </a:r>
            <a:br>
              <a:rPr lang="en-US" b="1" dirty="0"/>
            </a:br>
            <a:br>
              <a:rPr lang="en-US" b="1" dirty="0"/>
            </a:br>
            <a:br>
              <a:rPr lang="en-US" dirty="0"/>
            </a:br>
            <a:endParaRPr lang="en-US" dirty="0"/>
          </a:p>
        </p:txBody>
      </p:sp>
      <p:sp>
        <p:nvSpPr>
          <p:cNvPr id="3" name="Content Placeholder 2">
            <a:extLst>
              <a:ext uri="{FF2B5EF4-FFF2-40B4-BE49-F238E27FC236}">
                <a16:creationId xmlns:a16="http://schemas.microsoft.com/office/drawing/2014/main" id="{D8BBC34B-821C-0143-B42F-D1D4BA0AA02E}"/>
              </a:ext>
            </a:extLst>
          </p:cNvPr>
          <p:cNvSpPr>
            <a:spLocks noGrp="1"/>
          </p:cNvSpPr>
          <p:nvPr>
            <p:ph idx="1"/>
          </p:nvPr>
        </p:nvSpPr>
        <p:spPr>
          <a:xfrm>
            <a:off x="838200" y="1698171"/>
            <a:ext cx="10515600" cy="4478792"/>
          </a:xfrm>
        </p:spPr>
        <p:txBody>
          <a:bodyPr>
            <a:normAutofit/>
          </a:bodyPr>
          <a:lstStyle/>
          <a:p>
            <a:pPr marL="0" indent="0">
              <a:buNone/>
            </a:pPr>
            <a:r>
              <a:rPr lang="en-US" b="1" dirty="0"/>
              <a:t>On social media:</a:t>
            </a:r>
          </a:p>
          <a:p>
            <a:r>
              <a:rPr lang="en-US" dirty="0"/>
              <a:t>Comment with verified information (e.g. from fact-checking websites).</a:t>
            </a:r>
          </a:p>
          <a:p>
            <a:r>
              <a:rPr lang="en-US" dirty="0"/>
              <a:t>DO NOT share the post.</a:t>
            </a:r>
          </a:p>
          <a:p>
            <a:pPr marL="0" indent="0">
              <a:buNone/>
            </a:pPr>
            <a:endParaRPr lang="en-US" dirty="0"/>
          </a:p>
          <a:p>
            <a:pPr marL="0" indent="0">
              <a:buNone/>
            </a:pPr>
            <a:r>
              <a:rPr lang="en-US" dirty="0"/>
              <a:t>SOURCE: UNESCO</a:t>
            </a:r>
          </a:p>
        </p:txBody>
      </p:sp>
    </p:spTree>
    <p:extLst>
      <p:ext uri="{BB962C8B-B14F-4D97-AF65-F5344CB8AC3E}">
        <p14:creationId xmlns:p14="http://schemas.microsoft.com/office/powerpoint/2010/main" val="1320660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E4A232-C8FF-2145-B89D-C81EBE2457E2}"/>
              </a:ext>
            </a:extLst>
          </p:cNvPr>
          <p:cNvSpPr>
            <a:spLocks noGrp="1"/>
          </p:cNvSpPr>
          <p:nvPr>
            <p:ph type="title"/>
          </p:nvPr>
        </p:nvSpPr>
        <p:spPr>
          <a:xfrm>
            <a:off x="211183" y="1132114"/>
            <a:ext cx="10515600" cy="889908"/>
          </a:xfrm>
        </p:spPr>
        <p:txBody>
          <a:bodyPr>
            <a:normAutofit fontScale="90000"/>
          </a:bodyPr>
          <a:lstStyle/>
          <a:p>
            <a:r>
              <a:rPr lang="en-US" b="1" dirty="0"/>
              <a:t>What To Do When You Encounter a Conspiracy Theory Online</a:t>
            </a:r>
            <a:br>
              <a:rPr lang="en-US" b="1" dirty="0"/>
            </a:br>
            <a:br>
              <a:rPr lang="en-US" b="1" dirty="0"/>
            </a:br>
            <a:br>
              <a:rPr lang="en-US" dirty="0"/>
            </a:br>
            <a:endParaRPr lang="en-US" dirty="0"/>
          </a:p>
        </p:txBody>
      </p:sp>
      <p:sp>
        <p:nvSpPr>
          <p:cNvPr id="3" name="Content Placeholder 2">
            <a:extLst>
              <a:ext uri="{FF2B5EF4-FFF2-40B4-BE49-F238E27FC236}">
                <a16:creationId xmlns:a16="http://schemas.microsoft.com/office/drawing/2014/main" id="{D8BBC34B-821C-0143-B42F-D1D4BA0AA02E}"/>
              </a:ext>
            </a:extLst>
          </p:cNvPr>
          <p:cNvSpPr>
            <a:spLocks noGrp="1"/>
          </p:cNvSpPr>
          <p:nvPr>
            <p:ph idx="1"/>
          </p:nvPr>
        </p:nvSpPr>
        <p:spPr>
          <a:xfrm>
            <a:off x="838200" y="1698171"/>
            <a:ext cx="10515600" cy="4478792"/>
          </a:xfrm>
        </p:spPr>
        <p:txBody>
          <a:bodyPr>
            <a:normAutofit/>
          </a:bodyPr>
          <a:lstStyle/>
          <a:p>
            <a:pPr marL="0" indent="0">
              <a:buNone/>
            </a:pPr>
            <a:r>
              <a:rPr lang="en-US" b="1" dirty="0"/>
              <a:t>On websites and blogs:</a:t>
            </a:r>
            <a:endParaRPr lang="en-US" dirty="0"/>
          </a:p>
          <a:p>
            <a:r>
              <a:rPr lang="en-US" dirty="0"/>
              <a:t>Contact the author or the web manager with verified information and ask them to make corrections.</a:t>
            </a:r>
          </a:p>
          <a:p>
            <a:r>
              <a:rPr lang="en-US" dirty="0"/>
              <a:t>DO NOT share the website or blog post.</a:t>
            </a:r>
          </a:p>
          <a:p>
            <a:pPr marL="0" indent="0">
              <a:buNone/>
            </a:pPr>
            <a:endParaRPr lang="en-US" dirty="0"/>
          </a:p>
          <a:p>
            <a:pPr marL="0" indent="0">
              <a:buNone/>
            </a:pPr>
            <a:r>
              <a:rPr lang="en-US" dirty="0"/>
              <a:t>SOURCE: UNESCO</a:t>
            </a:r>
          </a:p>
        </p:txBody>
      </p:sp>
    </p:spTree>
    <p:extLst>
      <p:ext uri="{BB962C8B-B14F-4D97-AF65-F5344CB8AC3E}">
        <p14:creationId xmlns:p14="http://schemas.microsoft.com/office/powerpoint/2010/main" val="240607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E4A232-C8FF-2145-B89D-C81EBE2457E2}"/>
              </a:ext>
            </a:extLst>
          </p:cNvPr>
          <p:cNvSpPr>
            <a:spLocks noGrp="1"/>
          </p:cNvSpPr>
          <p:nvPr>
            <p:ph type="title"/>
          </p:nvPr>
        </p:nvSpPr>
        <p:spPr>
          <a:xfrm>
            <a:off x="211183" y="1132114"/>
            <a:ext cx="10515600" cy="889908"/>
          </a:xfrm>
        </p:spPr>
        <p:txBody>
          <a:bodyPr>
            <a:normAutofit fontScale="90000"/>
          </a:bodyPr>
          <a:lstStyle/>
          <a:p>
            <a:r>
              <a:rPr lang="en-US" b="1" dirty="0"/>
              <a:t>What To Do When You Encounter a Conspiracy Theory Online</a:t>
            </a:r>
            <a:br>
              <a:rPr lang="en-US" b="1" dirty="0"/>
            </a:br>
            <a:br>
              <a:rPr lang="en-US" b="1" dirty="0"/>
            </a:br>
            <a:br>
              <a:rPr lang="en-US" dirty="0"/>
            </a:br>
            <a:endParaRPr lang="en-US" dirty="0"/>
          </a:p>
        </p:txBody>
      </p:sp>
      <p:sp>
        <p:nvSpPr>
          <p:cNvPr id="3" name="Content Placeholder 2">
            <a:extLst>
              <a:ext uri="{FF2B5EF4-FFF2-40B4-BE49-F238E27FC236}">
                <a16:creationId xmlns:a16="http://schemas.microsoft.com/office/drawing/2014/main" id="{D8BBC34B-821C-0143-B42F-D1D4BA0AA02E}"/>
              </a:ext>
            </a:extLst>
          </p:cNvPr>
          <p:cNvSpPr>
            <a:spLocks noGrp="1"/>
          </p:cNvSpPr>
          <p:nvPr>
            <p:ph idx="1"/>
          </p:nvPr>
        </p:nvSpPr>
        <p:spPr>
          <a:xfrm>
            <a:off x="838200" y="1698171"/>
            <a:ext cx="10515600" cy="4478792"/>
          </a:xfrm>
        </p:spPr>
        <p:txBody>
          <a:bodyPr>
            <a:normAutofit/>
          </a:bodyPr>
          <a:lstStyle/>
          <a:p>
            <a:pPr marL="0" indent="0">
              <a:buNone/>
            </a:pPr>
            <a:r>
              <a:rPr lang="en-US" b="1" dirty="0"/>
              <a:t>On media outlets:</a:t>
            </a:r>
            <a:endParaRPr lang="en-US" dirty="0"/>
          </a:p>
          <a:p>
            <a:r>
              <a:rPr lang="en-US" dirty="0"/>
              <a:t>Contact the editorial board.</a:t>
            </a:r>
          </a:p>
          <a:p>
            <a:r>
              <a:rPr lang="en-US" dirty="0"/>
              <a:t>Contact your local/national press council or the outlet’s ombudsperson (the person at the outlet that resolves conflicts and concerns).</a:t>
            </a:r>
          </a:p>
          <a:p>
            <a:r>
              <a:rPr lang="en-US" dirty="0"/>
              <a:t>DO NOT share the material.</a:t>
            </a:r>
          </a:p>
          <a:p>
            <a:pPr marL="0" indent="0">
              <a:buNone/>
            </a:pPr>
            <a:endParaRPr lang="en-US" dirty="0"/>
          </a:p>
          <a:p>
            <a:pPr marL="0" indent="0">
              <a:buNone/>
            </a:pPr>
            <a:r>
              <a:rPr lang="en-US" dirty="0"/>
              <a:t>SOURCE: UNESCO</a:t>
            </a:r>
          </a:p>
        </p:txBody>
      </p:sp>
    </p:spTree>
    <p:extLst>
      <p:ext uri="{BB962C8B-B14F-4D97-AF65-F5344CB8AC3E}">
        <p14:creationId xmlns:p14="http://schemas.microsoft.com/office/powerpoint/2010/main" val="2141166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53174-0C7F-6E45-B544-96EB64EAD429}"/>
              </a:ext>
            </a:extLst>
          </p:cNvPr>
          <p:cNvSpPr>
            <a:spLocks noGrp="1"/>
          </p:cNvSpPr>
          <p:nvPr>
            <p:ph type="title"/>
          </p:nvPr>
        </p:nvSpPr>
        <p:spPr/>
        <p:txBody>
          <a:bodyPr/>
          <a:lstStyle/>
          <a:p>
            <a:r>
              <a:rPr lang="en-US" b="1" dirty="0"/>
              <a:t>How to Respond To A Conspiracy Theory</a:t>
            </a:r>
            <a:endParaRPr lang="en-US" dirty="0"/>
          </a:p>
        </p:txBody>
      </p:sp>
      <p:sp>
        <p:nvSpPr>
          <p:cNvPr id="3" name="Content Placeholder 2">
            <a:extLst>
              <a:ext uri="{FF2B5EF4-FFF2-40B4-BE49-F238E27FC236}">
                <a16:creationId xmlns:a16="http://schemas.microsoft.com/office/drawing/2014/main" id="{1A493C16-1E70-6946-91B1-17A08F211726}"/>
              </a:ext>
            </a:extLst>
          </p:cNvPr>
          <p:cNvSpPr>
            <a:spLocks noGrp="1"/>
          </p:cNvSpPr>
          <p:nvPr>
            <p:ph idx="1"/>
          </p:nvPr>
        </p:nvSpPr>
        <p:spPr/>
        <p:txBody>
          <a:bodyPr>
            <a:normAutofit fontScale="92500"/>
          </a:bodyPr>
          <a:lstStyle/>
          <a:p>
            <a:pPr marL="0" indent="0">
              <a:buNone/>
            </a:pPr>
            <a:endParaRPr lang="en-US" b="1" dirty="0"/>
          </a:p>
          <a:p>
            <a:pPr marL="0" indent="0">
              <a:buNone/>
            </a:pPr>
            <a:r>
              <a:rPr lang="en-US" sz="3000" b="1" dirty="0"/>
              <a:t>PREBUNKING warns people early on that conspiracy theories exist. </a:t>
            </a:r>
          </a:p>
          <a:p>
            <a:r>
              <a:rPr lang="en-US" sz="3000" dirty="0"/>
              <a:t>       Encourage someone to think not with “their gut” but rationally. Emphasize questioning and fact checking. </a:t>
            </a:r>
          </a:p>
          <a:p>
            <a:r>
              <a:rPr lang="en-US" sz="3000" dirty="0"/>
              <a:t>       Alert people about the arguments behind the most common conspiracy theories.</a:t>
            </a:r>
          </a:p>
          <a:p>
            <a:r>
              <a:rPr lang="en-US" sz="3000" dirty="0"/>
              <a:t>       Remind people of the key traits of the falsehoods – assertions with no evidence, suspicion of official accounts, resistance to contrary evidence, reinterpreting random events as part of a broader pattern.</a:t>
            </a:r>
          </a:p>
          <a:p>
            <a:endParaRPr lang="en-US" sz="3000" b="1" dirty="0"/>
          </a:p>
          <a:p>
            <a:endParaRPr lang="en-US" dirty="0"/>
          </a:p>
        </p:txBody>
      </p:sp>
      <p:sp>
        <p:nvSpPr>
          <p:cNvPr id="5" name="TextBox 4">
            <a:extLst>
              <a:ext uri="{FF2B5EF4-FFF2-40B4-BE49-F238E27FC236}">
                <a16:creationId xmlns:a16="http://schemas.microsoft.com/office/drawing/2014/main" id="{F7B7D936-3FE9-6C45-B448-0EA969B9713C}"/>
              </a:ext>
            </a:extLst>
          </p:cNvPr>
          <p:cNvSpPr txBox="1"/>
          <p:nvPr/>
        </p:nvSpPr>
        <p:spPr>
          <a:xfrm>
            <a:off x="927463" y="6348549"/>
            <a:ext cx="1725472" cy="369332"/>
          </a:xfrm>
          <a:prstGeom prst="rect">
            <a:avLst/>
          </a:prstGeom>
          <a:noFill/>
        </p:spPr>
        <p:txBody>
          <a:bodyPr wrap="none" rtlCol="0">
            <a:spAutoFit/>
          </a:bodyPr>
          <a:lstStyle/>
          <a:p>
            <a:r>
              <a:rPr lang="en-US" dirty="0"/>
              <a:t>Source: UNESCO</a:t>
            </a:r>
          </a:p>
        </p:txBody>
      </p:sp>
    </p:spTree>
    <p:extLst>
      <p:ext uri="{BB962C8B-B14F-4D97-AF65-F5344CB8AC3E}">
        <p14:creationId xmlns:p14="http://schemas.microsoft.com/office/powerpoint/2010/main" val="3572405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53174-0C7F-6E45-B544-96EB64EAD429}"/>
              </a:ext>
            </a:extLst>
          </p:cNvPr>
          <p:cNvSpPr>
            <a:spLocks noGrp="1"/>
          </p:cNvSpPr>
          <p:nvPr>
            <p:ph type="title"/>
          </p:nvPr>
        </p:nvSpPr>
        <p:spPr/>
        <p:txBody>
          <a:bodyPr/>
          <a:lstStyle/>
          <a:p>
            <a:r>
              <a:rPr lang="en-US" b="1" dirty="0"/>
              <a:t>How to Respond To A Conspiracy Theory</a:t>
            </a:r>
            <a:endParaRPr lang="en-US" dirty="0"/>
          </a:p>
        </p:txBody>
      </p:sp>
      <p:sp>
        <p:nvSpPr>
          <p:cNvPr id="3" name="Content Placeholder 2">
            <a:extLst>
              <a:ext uri="{FF2B5EF4-FFF2-40B4-BE49-F238E27FC236}">
                <a16:creationId xmlns:a16="http://schemas.microsoft.com/office/drawing/2014/main" id="{1A493C16-1E70-6946-91B1-17A08F211726}"/>
              </a:ext>
            </a:extLst>
          </p:cNvPr>
          <p:cNvSpPr>
            <a:spLocks noGrp="1"/>
          </p:cNvSpPr>
          <p:nvPr>
            <p:ph idx="1"/>
          </p:nvPr>
        </p:nvSpPr>
        <p:spPr/>
        <p:txBody>
          <a:bodyPr>
            <a:normAutofit fontScale="85000" lnSpcReduction="20000"/>
          </a:bodyPr>
          <a:lstStyle/>
          <a:p>
            <a:endParaRPr lang="en-US" sz="3000" b="1" dirty="0"/>
          </a:p>
          <a:p>
            <a:pPr marL="0" indent="0">
              <a:buNone/>
            </a:pPr>
            <a:r>
              <a:rPr lang="en-US" sz="3000" b="1" dirty="0"/>
              <a:t>DEBUNKING exposes the falseness of a conspiracy theory.</a:t>
            </a:r>
          </a:p>
          <a:p>
            <a:pPr marL="0" indent="0">
              <a:buNone/>
            </a:pPr>
            <a:r>
              <a:rPr lang="en-US" sz="3000" b="1" dirty="0"/>
              <a:t>DOs</a:t>
            </a:r>
            <a:endParaRPr lang="en-US" sz="3000" dirty="0"/>
          </a:p>
          <a:p>
            <a:r>
              <a:rPr lang="en-US" sz="3000" dirty="0"/>
              <a:t>Focus on the facts you want to communicate, not the myth you want to debunk.</a:t>
            </a:r>
          </a:p>
          <a:p>
            <a:r>
              <a:rPr lang="en-US" sz="3000" dirty="0"/>
              <a:t>Choose your target – the author, source or logic behind the conspiracy theory.</a:t>
            </a:r>
          </a:p>
          <a:p>
            <a:r>
              <a:rPr lang="en-US" sz="3000" dirty="0"/>
              <a:t>Always state clearly that the argument is wrong, before quoting a conspiracy theory.</a:t>
            </a:r>
          </a:p>
          <a:p>
            <a:r>
              <a:rPr lang="en-US" sz="3000" dirty="0"/>
              <a:t>Provide a fact-based alternative explanation.</a:t>
            </a:r>
          </a:p>
          <a:p>
            <a:r>
              <a:rPr lang="en-US" sz="3000" dirty="0"/>
              <a:t>If possible, use visual aids to back your argument.</a:t>
            </a:r>
          </a:p>
          <a:p>
            <a:endParaRPr lang="en-US" dirty="0"/>
          </a:p>
        </p:txBody>
      </p:sp>
      <p:sp>
        <p:nvSpPr>
          <p:cNvPr id="5" name="TextBox 4">
            <a:extLst>
              <a:ext uri="{FF2B5EF4-FFF2-40B4-BE49-F238E27FC236}">
                <a16:creationId xmlns:a16="http://schemas.microsoft.com/office/drawing/2014/main" id="{F7B7D936-3FE9-6C45-B448-0EA969B9713C}"/>
              </a:ext>
            </a:extLst>
          </p:cNvPr>
          <p:cNvSpPr txBox="1"/>
          <p:nvPr/>
        </p:nvSpPr>
        <p:spPr>
          <a:xfrm>
            <a:off x="927463" y="6348549"/>
            <a:ext cx="1725472" cy="369332"/>
          </a:xfrm>
          <a:prstGeom prst="rect">
            <a:avLst/>
          </a:prstGeom>
          <a:noFill/>
        </p:spPr>
        <p:txBody>
          <a:bodyPr wrap="none" rtlCol="0">
            <a:spAutoFit/>
          </a:bodyPr>
          <a:lstStyle/>
          <a:p>
            <a:r>
              <a:rPr lang="en-US" dirty="0"/>
              <a:t>Source: UNESCO</a:t>
            </a:r>
          </a:p>
        </p:txBody>
      </p:sp>
    </p:spTree>
    <p:extLst>
      <p:ext uri="{BB962C8B-B14F-4D97-AF65-F5344CB8AC3E}">
        <p14:creationId xmlns:p14="http://schemas.microsoft.com/office/powerpoint/2010/main" val="1838768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53174-0C7F-6E45-B544-96EB64EAD429}"/>
              </a:ext>
            </a:extLst>
          </p:cNvPr>
          <p:cNvSpPr>
            <a:spLocks noGrp="1"/>
          </p:cNvSpPr>
          <p:nvPr>
            <p:ph type="title"/>
          </p:nvPr>
        </p:nvSpPr>
        <p:spPr/>
        <p:txBody>
          <a:bodyPr/>
          <a:lstStyle/>
          <a:p>
            <a:r>
              <a:rPr lang="en-US" b="1" dirty="0"/>
              <a:t>How to Respond To A Conspiracy Theory</a:t>
            </a:r>
            <a:endParaRPr lang="en-US" dirty="0"/>
          </a:p>
        </p:txBody>
      </p:sp>
      <p:sp>
        <p:nvSpPr>
          <p:cNvPr id="3" name="Content Placeholder 2">
            <a:extLst>
              <a:ext uri="{FF2B5EF4-FFF2-40B4-BE49-F238E27FC236}">
                <a16:creationId xmlns:a16="http://schemas.microsoft.com/office/drawing/2014/main" id="{1A493C16-1E70-6946-91B1-17A08F211726}"/>
              </a:ext>
            </a:extLst>
          </p:cNvPr>
          <p:cNvSpPr>
            <a:spLocks noGrp="1"/>
          </p:cNvSpPr>
          <p:nvPr>
            <p:ph idx="1"/>
          </p:nvPr>
        </p:nvSpPr>
        <p:spPr/>
        <p:txBody>
          <a:bodyPr>
            <a:normAutofit/>
          </a:bodyPr>
          <a:lstStyle/>
          <a:p>
            <a:endParaRPr lang="en-US" sz="3000" b="1" dirty="0"/>
          </a:p>
          <a:p>
            <a:pPr marL="0" indent="0">
              <a:buNone/>
            </a:pPr>
            <a:r>
              <a:rPr lang="en-US" sz="3000" b="1" dirty="0"/>
              <a:t>DEBUNKING exposes the falseness of a conspiracy theory.</a:t>
            </a:r>
          </a:p>
          <a:p>
            <a:pPr marL="0" indent="0">
              <a:buNone/>
            </a:pPr>
            <a:r>
              <a:rPr lang="en-US" sz="3000" b="1" dirty="0"/>
              <a:t>DON'Ts</a:t>
            </a:r>
            <a:endParaRPr lang="en-US" sz="3000" dirty="0"/>
          </a:p>
          <a:p>
            <a:r>
              <a:rPr lang="en-US" sz="3000" dirty="0"/>
              <a:t>Don't focus on the conspiracy theory first. Don't reinforce it.</a:t>
            </a:r>
          </a:p>
          <a:p>
            <a:r>
              <a:rPr lang="en-US" sz="3000" dirty="0"/>
              <a:t>Don't overwhelm with information.</a:t>
            </a:r>
          </a:p>
          <a:p>
            <a:endParaRPr lang="en-US" dirty="0"/>
          </a:p>
        </p:txBody>
      </p:sp>
      <p:sp>
        <p:nvSpPr>
          <p:cNvPr id="5" name="TextBox 4">
            <a:extLst>
              <a:ext uri="{FF2B5EF4-FFF2-40B4-BE49-F238E27FC236}">
                <a16:creationId xmlns:a16="http://schemas.microsoft.com/office/drawing/2014/main" id="{F7B7D936-3FE9-6C45-B448-0EA969B9713C}"/>
              </a:ext>
            </a:extLst>
          </p:cNvPr>
          <p:cNvSpPr txBox="1"/>
          <p:nvPr/>
        </p:nvSpPr>
        <p:spPr>
          <a:xfrm>
            <a:off x="927463" y="6348549"/>
            <a:ext cx="1725472" cy="369332"/>
          </a:xfrm>
          <a:prstGeom prst="rect">
            <a:avLst/>
          </a:prstGeom>
          <a:noFill/>
        </p:spPr>
        <p:txBody>
          <a:bodyPr wrap="none" rtlCol="0">
            <a:spAutoFit/>
          </a:bodyPr>
          <a:lstStyle/>
          <a:p>
            <a:r>
              <a:rPr lang="en-US" dirty="0"/>
              <a:t>Source: UNESCO</a:t>
            </a:r>
          </a:p>
        </p:txBody>
      </p:sp>
    </p:spTree>
    <p:extLst>
      <p:ext uri="{BB962C8B-B14F-4D97-AF65-F5344CB8AC3E}">
        <p14:creationId xmlns:p14="http://schemas.microsoft.com/office/powerpoint/2010/main" val="2092517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202FD266-6578-5A40-98A1-9A08A19D8CA4}"/>
              </a:ext>
            </a:extLst>
          </p:cNvPr>
          <p:cNvSpPr>
            <a:spLocks noGrp="1"/>
          </p:cNvSpPr>
          <p:nvPr>
            <p:ph type="title"/>
          </p:nvPr>
        </p:nvSpPr>
        <p:spPr>
          <a:xfrm>
            <a:off x="733266" y="160020"/>
            <a:ext cx="3932237" cy="1600200"/>
          </a:xfrm>
        </p:spPr>
        <p:txBody>
          <a:bodyPr>
            <a:normAutofit/>
          </a:bodyPr>
          <a:lstStyle/>
          <a:p>
            <a:br>
              <a:rPr lang="en-US" b="1" dirty="0"/>
            </a:br>
            <a:endParaRPr lang="en-US" dirty="0"/>
          </a:p>
        </p:txBody>
      </p:sp>
      <p:sp>
        <p:nvSpPr>
          <p:cNvPr id="5" name="Content Placeholder 4">
            <a:extLst>
              <a:ext uri="{FF2B5EF4-FFF2-40B4-BE49-F238E27FC236}">
                <a16:creationId xmlns:a16="http://schemas.microsoft.com/office/drawing/2014/main" id="{77E0078B-6FCB-4D49-8819-7CBDDDC0BE86}"/>
              </a:ext>
            </a:extLst>
          </p:cNvPr>
          <p:cNvSpPr>
            <a:spLocks noGrp="1"/>
          </p:cNvSpPr>
          <p:nvPr>
            <p:ph type="body" sz="half" idx="2"/>
          </p:nvPr>
        </p:nvSpPr>
        <p:spPr/>
        <p:txBody>
          <a:bodyPr>
            <a:normAutofit/>
          </a:bodyPr>
          <a:lstStyle/>
          <a:p>
            <a:pPr marL="0" indent="0">
              <a:buNone/>
            </a:pPr>
            <a:endParaRPr lang="en-US" dirty="0"/>
          </a:p>
          <a:p>
            <a:pPr marL="0" indent="0">
              <a:buNone/>
            </a:pPr>
            <a:endParaRPr lang="en-US" dirty="0"/>
          </a:p>
        </p:txBody>
      </p:sp>
      <p:sp>
        <p:nvSpPr>
          <p:cNvPr id="4" name="Text Placeholder 3">
            <a:extLst>
              <a:ext uri="{FF2B5EF4-FFF2-40B4-BE49-F238E27FC236}">
                <a16:creationId xmlns:a16="http://schemas.microsoft.com/office/drawing/2014/main" id="{62029438-4057-964C-A046-12D4EE38222B}"/>
              </a:ext>
            </a:extLst>
          </p:cNvPr>
          <p:cNvSpPr>
            <a:spLocks noGrp="1"/>
          </p:cNvSpPr>
          <p:nvPr>
            <p:ph sz="half" idx="4294967295"/>
          </p:nvPr>
        </p:nvSpPr>
        <p:spPr>
          <a:xfrm>
            <a:off x="331470" y="509666"/>
            <a:ext cx="4735830" cy="5667297"/>
          </a:xfrm>
        </p:spPr>
        <p:txBody>
          <a:bodyPr>
            <a:normAutofit fontScale="92500" lnSpcReduction="10000"/>
          </a:bodyPr>
          <a:lstStyle/>
          <a:p>
            <a:pPr marL="0" indent="0">
              <a:buNone/>
            </a:pPr>
            <a:r>
              <a:rPr lang="en-US" sz="4000" b="1" dirty="0"/>
              <a:t>What is a conspiracy theory? </a:t>
            </a:r>
          </a:p>
          <a:p>
            <a:pPr marL="0" indent="0">
              <a:buNone/>
            </a:pPr>
            <a:r>
              <a:rPr lang="en-US" dirty="0"/>
              <a:t>A conspiracy theory is the belief that events are secretly controlled by powerful forces with bad intentions. </a:t>
            </a:r>
          </a:p>
          <a:p>
            <a:pPr marL="0" indent="0">
              <a:buNone/>
            </a:pPr>
            <a:endParaRPr lang="en-US" dirty="0"/>
          </a:p>
          <a:p>
            <a:pPr marL="0" indent="0">
              <a:buNone/>
            </a:pPr>
            <a:endParaRPr lang="en-US" sz="4000" b="1" dirty="0"/>
          </a:p>
          <a:p>
            <a:pPr marL="0" indent="0">
              <a:buNone/>
            </a:pPr>
            <a:r>
              <a:rPr lang="en-US" sz="4000" b="1" dirty="0"/>
              <a:t>Did you know?</a:t>
            </a:r>
          </a:p>
          <a:p>
            <a:pPr marL="0" indent="0">
              <a:buNone/>
            </a:pPr>
            <a:r>
              <a:rPr lang="en-US" dirty="0"/>
              <a:t>Half of the American public consistently endorses at least one conspiracy theory. Source: Oliver &amp; Wood (2014). </a:t>
            </a:r>
          </a:p>
          <a:p>
            <a:pPr marL="0" indent="0">
              <a:buNone/>
            </a:pPr>
            <a:endParaRPr lang="en-US" dirty="0"/>
          </a:p>
          <a:p>
            <a:pPr marL="0" indent="0">
              <a:buNone/>
            </a:pPr>
            <a:endParaRPr lang="en-US" dirty="0"/>
          </a:p>
          <a:p>
            <a:pPr marL="0" indent="0">
              <a:buNone/>
            </a:pPr>
            <a:endParaRPr lang="en-US" dirty="0"/>
          </a:p>
          <a:p>
            <a:endParaRPr lang="en-US" dirty="0"/>
          </a:p>
        </p:txBody>
      </p:sp>
      <p:pic>
        <p:nvPicPr>
          <p:cNvPr id="14" name="Picture 13">
            <a:extLst>
              <a:ext uri="{FF2B5EF4-FFF2-40B4-BE49-F238E27FC236}">
                <a16:creationId xmlns:a16="http://schemas.microsoft.com/office/drawing/2014/main" id="{BC2E8C24-8F08-2149-86DD-1F998B6A0F81}"/>
              </a:ext>
            </a:extLst>
          </p:cNvPr>
          <p:cNvPicPr>
            <a:picLocks noChangeAspect="1"/>
          </p:cNvPicPr>
          <p:nvPr/>
        </p:nvPicPr>
        <p:blipFill>
          <a:blip r:embed="rId2"/>
          <a:stretch>
            <a:fillRect/>
          </a:stretch>
        </p:blipFill>
        <p:spPr>
          <a:xfrm>
            <a:off x="5462338" y="1386139"/>
            <a:ext cx="6688657" cy="4085722"/>
          </a:xfrm>
          <a:prstGeom prst="rect">
            <a:avLst/>
          </a:prstGeom>
        </p:spPr>
      </p:pic>
    </p:spTree>
    <p:extLst>
      <p:ext uri="{BB962C8B-B14F-4D97-AF65-F5344CB8AC3E}">
        <p14:creationId xmlns:p14="http://schemas.microsoft.com/office/powerpoint/2010/main" val="40672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202FD266-6578-5A40-98A1-9A08A19D8CA4}"/>
              </a:ext>
            </a:extLst>
          </p:cNvPr>
          <p:cNvSpPr>
            <a:spLocks noGrp="1"/>
          </p:cNvSpPr>
          <p:nvPr>
            <p:ph type="title"/>
          </p:nvPr>
        </p:nvSpPr>
        <p:spPr>
          <a:xfrm>
            <a:off x="733266" y="160020"/>
            <a:ext cx="3932237" cy="1600200"/>
          </a:xfrm>
        </p:spPr>
        <p:txBody>
          <a:bodyPr>
            <a:normAutofit/>
          </a:bodyPr>
          <a:lstStyle/>
          <a:p>
            <a:br>
              <a:rPr lang="en-US" b="1" dirty="0"/>
            </a:br>
            <a:endParaRPr lang="en-US" dirty="0"/>
          </a:p>
        </p:txBody>
      </p:sp>
      <p:sp>
        <p:nvSpPr>
          <p:cNvPr id="5" name="Content Placeholder 4">
            <a:extLst>
              <a:ext uri="{FF2B5EF4-FFF2-40B4-BE49-F238E27FC236}">
                <a16:creationId xmlns:a16="http://schemas.microsoft.com/office/drawing/2014/main" id="{77E0078B-6FCB-4D49-8819-7CBDDDC0BE86}"/>
              </a:ext>
            </a:extLst>
          </p:cNvPr>
          <p:cNvSpPr>
            <a:spLocks noGrp="1"/>
          </p:cNvSpPr>
          <p:nvPr>
            <p:ph type="body" sz="half" idx="2"/>
          </p:nvPr>
        </p:nvSpPr>
        <p:spPr/>
        <p:txBody>
          <a:bodyPr>
            <a:normAutofit/>
          </a:bodyPr>
          <a:lstStyle/>
          <a:p>
            <a:pPr marL="0" indent="0">
              <a:buNone/>
            </a:pPr>
            <a:endParaRPr lang="en-US" dirty="0"/>
          </a:p>
          <a:p>
            <a:pPr marL="0" indent="0">
              <a:buNone/>
            </a:pPr>
            <a:endParaRPr lang="en-US" dirty="0"/>
          </a:p>
        </p:txBody>
      </p:sp>
      <p:sp>
        <p:nvSpPr>
          <p:cNvPr id="4" name="Text Placeholder 3">
            <a:extLst>
              <a:ext uri="{FF2B5EF4-FFF2-40B4-BE49-F238E27FC236}">
                <a16:creationId xmlns:a16="http://schemas.microsoft.com/office/drawing/2014/main" id="{62029438-4057-964C-A046-12D4EE38222B}"/>
              </a:ext>
            </a:extLst>
          </p:cNvPr>
          <p:cNvSpPr>
            <a:spLocks noGrp="1"/>
          </p:cNvSpPr>
          <p:nvPr>
            <p:ph sz="half" idx="4294967295"/>
          </p:nvPr>
        </p:nvSpPr>
        <p:spPr>
          <a:xfrm>
            <a:off x="331470" y="509666"/>
            <a:ext cx="4735830" cy="5667297"/>
          </a:xfrm>
        </p:spPr>
        <p:txBody>
          <a:bodyPr>
            <a:normAutofit fontScale="70000" lnSpcReduction="20000"/>
          </a:bodyPr>
          <a:lstStyle/>
          <a:p>
            <a:pPr marL="0" indent="0">
              <a:buNone/>
            </a:pPr>
            <a:r>
              <a:rPr lang="en-US" sz="5400" b="1" dirty="0"/>
              <a:t>Why do people believe them?</a:t>
            </a:r>
            <a:endParaRPr lang="en-US" sz="5400" dirty="0"/>
          </a:p>
          <a:p>
            <a:pPr marL="0" indent="0">
              <a:buNone/>
            </a:pPr>
            <a:r>
              <a:rPr lang="en-US" sz="4000" dirty="0"/>
              <a:t>People who feel socially isolated get a sense of belonging from a conspiracy group, and they feel special because they know secret information that others don’t.</a:t>
            </a:r>
          </a:p>
          <a:p>
            <a:pPr marL="0" indent="0">
              <a:buNone/>
            </a:pPr>
            <a:r>
              <a:rPr lang="en-US" sz="4000" dirty="0"/>
              <a:t>Also, people find patterns in random events in an effort to make sense of the world quickly.  Illusory pattern perception is the term for the human tendency to see connections between events when none exist.</a:t>
            </a:r>
          </a:p>
          <a:p>
            <a:pPr marL="0" indent="0">
              <a:buNone/>
            </a:pPr>
            <a:endParaRPr lang="en-US" dirty="0"/>
          </a:p>
          <a:p>
            <a:pPr marL="0" indent="0">
              <a:buNone/>
            </a:pPr>
            <a:endParaRPr lang="en-US" dirty="0"/>
          </a:p>
          <a:p>
            <a:pPr marL="0" indent="0">
              <a:buNone/>
            </a:pPr>
            <a:endParaRPr lang="en-US" dirty="0"/>
          </a:p>
          <a:p>
            <a:endParaRPr lang="en-US" dirty="0"/>
          </a:p>
        </p:txBody>
      </p:sp>
      <p:pic>
        <p:nvPicPr>
          <p:cNvPr id="14" name="Picture 13">
            <a:extLst>
              <a:ext uri="{FF2B5EF4-FFF2-40B4-BE49-F238E27FC236}">
                <a16:creationId xmlns:a16="http://schemas.microsoft.com/office/drawing/2014/main" id="{BC2E8C24-8F08-2149-86DD-1F998B6A0F81}"/>
              </a:ext>
            </a:extLst>
          </p:cNvPr>
          <p:cNvPicPr>
            <a:picLocks noChangeAspect="1"/>
          </p:cNvPicPr>
          <p:nvPr/>
        </p:nvPicPr>
        <p:blipFill>
          <a:blip r:embed="rId2"/>
          <a:stretch>
            <a:fillRect/>
          </a:stretch>
        </p:blipFill>
        <p:spPr>
          <a:xfrm>
            <a:off x="5462338" y="1386139"/>
            <a:ext cx="6688657" cy="4085722"/>
          </a:xfrm>
          <a:prstGeom prst="rect">
            <a:avLst/>
          </a:prstGeom>
        </p:spPr>
      </p:pic>
    </p:spTree>
    <p:extLst>
      <p:ext uri="{BB962C8B-B14F-4D97-AF65-F5344CB8AC3E}">
        <p14:creationId xmlns:p14="http://schemas.microsoft.com/office/powerpoint/2010/main" val="4011763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8393D2DA-31FA-8143-B3FA-1B6F41456DD9}"/>
              </a:ext>
            </a:extLst>
          </p:cNvPr>
          <p:cNvPicPr>
            <a:picLocks noGrp="1" noChangeAspect="1"/>
          </p:cNvPicPr>
          <p:nvPr>
            <p:ph idx="1"/>
          </p:nvPr>
        </p:nvPicPr>
        <p:blipFill>
          <a:blip r:embed="rId2"/>
          <a:stretch>
            <a:fillRect/>
          </a:stretch>
        </p:blipFill>
        <p:spPr>
          <a:xfrm>
            <a:off x="5183188" y="1703869"/>
            <a:ext cx="6172200" cy="3440737"/>
          </a:xfrm>
        </p:spPr>
      </p:pic>
      <p:sp>
        <p:nvSpPr>
          <p:cNvPr id="6" name="Text Placeholder 5">
            <a:extLst>
              <a:ext uri="{FF2B5EF4-FFF2-40B4-BE49-F238E27FC236}">
                <a16:creationId xmlns:a16="http://schemas.microsoft.com/office/drawing/2014/main" id="{C2D7A22C-380C-1840-943F-BD37B4395E9D}"/>
              </a:ext>
            </a:extLst>
          </p:cNvPr>
          <p:cNvSpPr>
            <a:spLocks noGrp="1"/>
          </p:cNvSpPr>
          <p:nvPr>
            <p:ph type="body" sz="half" idx="2"/>
          </p:nvPr>
        </p:nvSpPr>
        <p:spPr>
          <a:xfrm>
            <a:off x="404734" y="119920"/>
            <a:ext cx="4367291" cy="6109429"/>
          </a:xfrm>
        </p:spPr>
        <p:txBody>
          <a:bodyPr/>
          <a:lstStyle/>
          <a:p>
            <a:r>
              <a:rPr lang="en-US" sz="2800" b="1" dirty="0"/>
              <a:t>Why are conspiracy theories so persistent?</a:t>
            </a:r>
          </a:p>
          <a:p>
            <a:endParaRPr lang="en-US" sz="1800" b="1" dirty="0"/>
          </a:p>
          <a:p>
            <a:r>
              <a:rPr lang="en-US" sz="1800" dirty="0"/>
              <a:t>It is hard to disprove a conspiracy theory because they rely on people’s fears, not on facts. Just because something can’t be </a:t>
            </a:r>
            <a:r>
              <a:rPr lang="en-US" sz="1800" u="sng" dirty="0"/>
              <a:t>disproved</a:t>
            </a:r>
            <a:r>
              <a:rPr lang="en-US" sz="1800" dirty="0"/>
              <a:t> doesn’t mean it is true! </a:t>
            </a:r>
          </a:p>
          <a:p>
            <a:r>
              <a:rPr lang="en-US" sz="1800" dirty="0"/>
              <a:t>People seek information that reinforces what they already think and believe. They tend to ignore information that opposes their existing ideas. This is called the </a:t>
            </a:r>
            <a:r>
              <a:rPr lang="en-US" sz="1800" u="sng" dirty="0"/>
              <a:t>confirmation bias</a:t>
            </a:r>
            <a:r>
              <a:rPr lang="en-US" sz="1800" dirty="0"/>
              <a:t>. </a:t>
            </a:r>
          </a:p>
          <a:p>
            <a:endParaRPr lang="en-US" sz="1800" dirty="0"/>
          </a:p>
          <a:p>
            <a:r>
              <a:rPr lang="en-US" sz="1800" dirty="0"/>
              <a:t>(Source: UNESCO; News Literacy Project)</a:t>
            </a:r>
          </a:p>
          <a:p>
            <a:endParaRPr lang="en-US" dirty="0"/>
          </a:p>
        </p:txBody>
      </p:sp>
    </p:spTree>
    <p:extLst>
      <p:ext uri="{BB962C8B-B14F-4D97-AF65-F5344CB8AC3E}">
        <p14:creationId xmlns:p14="http://schemas.microsoft.com/office/powerpoint/2010/main" val="1897299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54094-854F-584E-AFAB-BF9835D96FE7}"/>
              </a:ext>
            </a:extLst>
          </p:cNvPr>
          <p:cNvSpPr>
            <a:spLocks noGrp="1"/>
          </p:cNvSpPr>
          <p:nvPr>
            <p:ph type="title"/>
          </p:nvPr>
        </p:nvSpPr>
        <p:spPr>
          <a:xfrm>
            <a:off x="119922" y="457200"/>
            <a:ext cx="4652104" cy="1600200"/>
          </a:xfrm>
        </p:spPr>
        <p:txBody>
          <a:bodyPr>
            <a:normAutofit/>
          </a:bodyPr>
          <a:lstStyle/>
          <a:p>
            <a:r>
              <a:rPr lang="en-US" b="1" dirty="0"/>
              <a:t>Are conspiracy theories more common now?</a:t>
            </a:r>
            <a:endParaRPr lang="en-US" dirty="0"/>
          </a:p>
        </p:txBody>
      </p:sp>
      <p:pic>
        <p:nvPicPr>
          <p:cNvPr id="6" name="Content Placeholder 5">
            <a:extLst>
              <a:ext uri="{FF2B5EF4-FFF2-40B4-BE49-F238E27FC236}">
                <a16:creationId xmlns:a16="http://schemas.microsoft.com/office/drawing/2014/main" id="{0EE918A7-9A7A-1D4B-B1C0-19EC12B52C73}"/>
              </a:ext>
            </a:extLst>
          </p:cNvPr>
          <p:cNvPicPr>
            <a:picLocks noGrp="1" noChangeAspect="1"/>
          </p:cNvPicPr>
          <p:nvPr>
            <p:ph idx="1"/>
          </p:nvPr>
        </p:nvPicPr>
        <p:blipFill>
          <a:blip r:embed="rId2"/>
          <a:stretch>
            <a:fillRect/>
          </a:stretch>
        </p:blipFill>
        <p:spPr>
          <a:xfrm>
            <a:off x="5329464" y="987425"/>
            <a:ext cx="5879648" cy="4873625"/>
          </a:xfrm>
        </p:spPr>
      </p:pic>
      <p:sp>
        <p:nvSpPr>
          <p:cNvPr id="4" name="Text Placeholder 3">
            <a:extLst>
              <a:ext uri="{FF2B5EF4-FFF2-40B4-BE49-F238E27FC236}">
                <a16:creationId xmlns:a16="http://schemas.microsoft.com/office/drawing/2014/main" id="{FBC410A4-8B37-1C47-A974-A02F41A6FF08}"/>
              </a:ext>
            </a:extLst>
          </p:cNvPr>
          <p:cNvSpPr>
            <a:spLocks noGrp="1"/>
          </p:cNvSpPr>
          <p:nvPr>
            <p:ph type="body" sz="half" idx="2"/>
          </p:nvPr>
        </p:nvSpPr>
        <p:spPr>
          <a:xfrm>
            <a:off x="244998" y="2225842"/>
            <a:ext cx="4532182" cy="4174958"/>
          </a:xfrm>
        </p:spPr>
        <p:txBody>
          <a:bodyPr>
            <a:normAutofit/>
          </a:bodyPr>
          <a:lstStyle/>
          <a:p>
            <a:r>
              <a:rPr lang="en-US" sz="2200" b="1" dirty="0"/>
              <a:t> </a:t>
            </a:r>
          </a:p>
          <a:p>
            <a:r>
              <a:rPr lang="en-US" sz="2200" dirty="0"/>
              <a:t>Conspiracy theories have been around a long time, and in all human societies. But social media and online news sources have increased the flow of ideas and competing information. The internet has increased the ability of conspiracists to come together and share their beliefs. It has also made it easier for people to find others online who agree with them. </a:t>
            </a:r>
          </a:p>
          <a:p>
            <a:endParaRPr lang="en-US" dirty="0"/>
          </a:p>
        </p:txBody>
      </p:sp>
    </p:spTree>
    <p:extLst>
      <p:ext uri="{BB962C8B-B14F-4D97-AF65-F5344CB8AC3E}">
        <p14:creationId xmlns:p14="http://schemas.microsoft.com/office/powerpoint/2010/main" val="2934630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BFE333F-0FA8-DC4A-9FD0-8DD62CDE5F8D}"/>
              </a:ext>
            </a:extLst>
          </p:cNvPr>
          <p:cNvSpPr>
            <a:spLocks noGrp="1"/>
          </p:cNvSpPr>
          <p:nvPr>
            <p:ph type="title"/>
          </p:nvPr>
        </p:nvSpPr>
        <p:spPr>
          <a:xfrm>
            <a:off x="839789" y="457200"/>
            <a:ext cx="3912094" cy="1191718"/>
          </a:xfrm>
        </p:spPr>
        <p:txBody>
          <a:bodyPr>
            <a:normAutofit fontScale="90000"/>
          </a:bodyPr>
          <a:lstStyle/>
          <a:p>
            <a:r>
              <a:rPr lang="en-US" b="1" dirty="0"/>
              <a:t>Who is harmed by a conspiracy theory?</a:t>
            </a:r>
            <a:br>
              <a:rPr lang="en-US" dirty="0"/>
            </a:br>
            <a:endParaRPr lang="en-US" dirty="0"/>
          </a:p>
        </p:txBody>
      </p:sp>
      <p:pic>
        <p:nvPicPr>
          <p:cNvPr id="6" name="Picture Placeholder 5">
            <a:extLst>
              <a:ext uri="{FF2B5EF4-FFF2-40B4-BE49-F238E27FC236}">
                <a16:creationId xmlns:a16="http://schemas.microsoft.com/office/drawing/2014/main" id="{158E0290-C4D7-CF4C-91C8-7D50E5A9AED9}"/>
              </a:ext>
            </a:extLst>
          </p:cNvPr>
          <p:cNvPicPr>
            <a:picLocks noGrp="1" noChangeAspect="1"/>
          </p:cNvPicPr>
          <p:nvPr>
            <p:ph type="pic" idx="1"/>
          </p:nvPr>
        </p:nvPicPr>
        <p:blipFill>
          <a:blip r:embed="rId2"/>
          <a:srcRect t="8897" b="8897"/>
          <a:stretch>
            <a:fillRect/>
          </a:stretch>
        </p:blipFill>
        <p:spPr/>
      </p:pic>
      <p:sp>
        <p:nvSpPr>
          <p:cNvPr id="3" name="Content Placeholder 2">
            <a:extLst>
              <a:ext uri="{FF2B5EF4-FFF2-40B4-BE49-F238E27FC236}">
                <a16:creationId xmlns:a16="http://schemas.microsoft.com/office/drawing/2014/main" id="{71C9AC14-31F0-9348-9F19-A791EF1796F4}"/>
              </a:ext>
            </a:extLst>
          </p:cNvPr>
          <p:cNvSpPr>
            <a:spLocks noGrp="1"/>
          </p:cNvSpPr>
          <p:nvPr>
            <p:ph type="body" sz="half" idx="2"/>
          </p:nvPr>
        </p:nvSpPr>
        <p:spPr>
          <a:xfrm>
            <a:off x="464696" y="1648918"/>
            <a:ext cx="4482058" cy="4751882"/>
          </a:xfrm>
        </p:spPr>
        <p:txBody>
          <a:bodyPr>
            <a:normAutofit/>
          </a:bodyPr>
          <a:lstStyle/>
          <a:p>
            <a:pPr marL="0" indent="0">
              <a:buNone/>
            </a:pPr>
            <a:r>
              <a:rPr lang="en-US" sz="2000" dirty="0"/>
              <a:t>Everyone! Conspiracy theories often target a group seen as the enemy behind a real or imagined threat. Most people genuinely believe conspiracy theories. Some people know they are fake but spread them to cause harm. </a:t>
            </a:r>
          </a:p>
          <a:p>
            <a:pPr marL="0" indent="0">
              <a:buNone/>
            </a:pPr>
            <a:r>
              <a:rPr lang="en-US" sz="2000" dirty="0"/>
              <a:t>Conspiracy theories can lead to discrimination and hate crimes. Conspiracy theories spread distrust in public institutions, which are falsely accused of being part of a secret plan. They also spread mistrust in science and medicine, which can have serious health outcomes.</a:t>
            </a:r>
          </a:p>
          <a:p>
            <a:pPr marL="0" indent="0">
              <a:buNone/>
            </a:pPr>
            <a:endParaRPr lang="en-US" dirty="0"/>
          </a:p>
          <a:p>
            <a:pPr marL="0" indent="0">
              <a:buNone/>
            </a:pPr>
            <a:endParaRPr lang="en-US" dirty="0"/>
          </a:p>
        </p:txBody>
      </p:sp>
      <p:sp>
        <p:nvSpPr>
          <p:cNvPr id="8" name="TextBox 7">
            <a:extLst>
              <a:ext uri="{FF2B5EF4-FFF2-40B4-BE49-F238E27FC236}">
                <a16:creationId xmlns:a16="http://schemas.microsoft.com/office/drawing/2014/main" id="{4D52F606-B0C3-8D4C-B963-8C7941DE9EA4}"/>
              </a:ext>
            </a:extLst>
          </p:cNvPr>
          <p:cNvSpPr txBox="1"/>
          <p:nvPr/>
        </p:nvSpPr>
        <p:spPr>
          <a:xfrm>
            <a:off x="4586990" y="6400800"/>
            <a:ext cx="2338465" cy="369332"/>
          </a:xfrm>
          <a:prstGeom prst="rect">
            <a:avLst/>
          </a:prstGeom>
          <a:noFill/>
        </p:spPr>
        <p:txBody>
          <a:bodyPr wrap="square" rtlCol="0">
            <a:spAutoFit/>
          </a:bodyPr>
          <a:lstStyle/>
          <a:p>
            <a:r>
              <a:rPr lang="en-US" dirty="0"/>
              <a:t>Source: UNESCO</a:t>
            </a:r>
          </a:p>
        </p:txBody>
      </p:sp>
    </p:spTree>
    <p:extLst>
      <p:ext uri="{BB962C8B-B14F-4D97-AF65-F5344CB8AC3E}">
        <p14:creationId xmlns:p14="http://schemas.microsoft.com/office/powerpoint/2010/main" val="1056069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F27D4-03D1-FF4F-9DB8-33F51A2B6B1A}"/>
              </a:ext>
            </a:extLst>
          </p:cNvPr>
          <p:cNvSpPr>
            <a:spLocks noGrp="1"/>
          </p:cNvSpPr>
          <p:nvPr>
            <p:ph type="title"/>
          </p:nvPr>
        </p:nvSpPr>
        <p:spPr/>
        <p:txBody>
          <a:bodyPr/>
          <a:lstStyle/>
          <a:p>
            <a:r>
              <a:rPr lang="en-US" b="1" dirty="0"/>
              <a:t>Conspiracy theories have some things in common:</a:t>
            </a:r>
          </a:p>
        </p:txBody>
      </p:sp>
      <p:sp>
        <p:nvSpPr>
          <p:cNvPr id="3" name="Content Placeholder 2">
            <a:extLst>
              <a:ext uri="{FF2B5EF4-FFF2-40B4-BE49-F238E27FC236}">
                <a16:creationId xmlns:a16="http://schemas.microsoft.com/office/drawing/2014/main" id="{40246A2D-6F02-4749-848E-1830A568EC25}"/>
              </a:ext>
            </a:extLst>
          </p:cNvPr>
          <p:cNvSpPr>
            <a:spLocks noGrp="1"/>
          </p:cNvSpPr>
          <p:nvPr>
            <p:ph sz="half" idx="1"/>
          </p:nvPr>
        </p:nvSpPr>
        <p:spPr/>
        <p:txBody>
          <a:bodyPr>
            <a:normAutofit fontScale="92500" lnSpcReduction="20000"/>
          </a:bodyPr>
          <a:lstStyle/>
          <a:p>
            <a:pPr>
              <a:buFont typeface="Wingdings" pitchFamily="2" charset="2"/>
              <a:buChar char="ü"/>
            </a:pPr>
            <a:r>
              <a:rPr lang="en-US" dirty="0"/>
              <a:t> A supposedly secret plot</a:t>
            </a:r>
          </a:p>
          <a:p>
            <a:pPr>
              <a:buFont typeface="Wingdings" pitchFamily="2" charset="2"/>
              <a:buChar char="ü"/>
            </a:pPr>
            <a:r>
              <a:rPr lang="en-US" dirty="0"/>
              <a:t>A group of conspirators</a:t>
            </a:r>
          </a:p>
          <a:p>
            <a:pPr>
              <a:buFont typeface="Wingdings" pitchFamily="2" charset="2"/>
              <a:buChar char="ü"/>
            </a:pPr>
            <a:r>
              <a:rPr lang="en-US" dirty="0"/>
              <a:t>“Evidence” that seems to support the theory</a:t>
            </a:r>
          </a:p>
          <a:p>
            <a:pPr>
              <a:buFont typeface="Wingdings" pitchFamily="2" charset="2"/>
              <a:buChar char="ü"/>
            </a:pPr>
            <a:r>
              <a:rPr lang="en-US" dirty="0"/>
              <a:t>The false notion that nothing is coincidence and everything is part of a master plan</a:t>
            </a:r>
          </a:p>
          <a:p>
            <a:pPr>
              <a:buFont typeface="Wingdings" pitchFamily="2" charset="2"/>
              <a:buChar char="ü"/>
            </a:pPr>
            <a:r>
              <a:rPr lang="en-US" dirty="0"/>
              <a:t>Division of the world into good and bad</a:t>
            </a:r>
          </a:p>
          <a:p>
            <a:pPr>
              <a:buFont typeface="Wingdings" pitchFamily="2" charset="2"/>
              <a:buChar char="ü"/>
            </a:pPr>
            <a:r>
              <a:rPr lang="en-US" dirty="0"/>
              <a:t>Unfairly and inaccurately blaming people and groups</a:t>
            </a:r>
          </a:p>
          <a:p>
            <a:pPr marL="0" indent="0">
              <a:buNone/>
            </a:pPr>
            <a:r>
              <a:rPr lang="en-US" dirty="0"/>
              <a:t> (Source: UNESCO)</a:t>
            </a:r>
          </a:p>
          <a:p>
            <a:endParaRPr lang="en-US" dirty="0"/>
          </a:p>
        </p:txBody>
      </p:sp>
      <p:sp>
        <p:nvSpPr>
          <p:cNvPr id="4" name="Content Placeholder 3">
            <a:extLst>
              <a:ext uri="{FF2B5EF4-FFF2-40B4-BE49-F238E27FC236}">
                <a16:creationId xmlns:a16="http://schemas.microsoft.com/office/drawing/2014/main" id="{9185B071-CC41-AC4B-8590-028AC18C5101}"/>
              </a:ext>
            </a:extLst>
          </p:cNvPr>
          <p:cNvSpPr>
            <a:spLocks noGrp="1"/>
          </p:cNvSpPr>
          <p:nvPr>
            <p:ph sz="half" idx="2"/>
          </p:nvPr>
        </p:nvSpPr>
        <p:spPr/>
        <p:txBody>
          <a:bodyPr>
            <a:normAutofit fontScale="92500" lnSpcReduction="20000"/>
          </a:bodyPr>
          <a:lstStyle/>
          <a:p>
            <a:endParaRPr lang="en-US" dirty="0"/>
          </a:p>
          <a:p>
            <a:endParaRPr lang="en-US" dirty="0"/>
          </a:p>
        </p:txBody>
      </p:sp>
      <p:pic>
        <p:nvPicPr>
          <p:cNvPr id="7" name="Picture 6">
            <a:extLst>
              <a:ext uri="{FF2B5EF4-FFF2-40B4-BE49-F238E27FC236}">
                <a16:creationId xmlns:a16="http://schemas.microsoft.com/office/drawing/2014/main" id="{19B47796-3C3B-A243-8CDE-DF4FAA6402D9}"/>
              </a:ext>
            </a:extLst>
          </p:cNvPr>
          <p:cNvPicPr>
            <a:picLocks noChangeAspect="1"/>
          </p:cNvPicPr>
          <p:nvPr/>
        </p:nvPicPr>
        <p:blipFill>
          <a:blip r:embed="rId2"/>
          <a:stretch>
            <a:fillRect/>
          </a:stretch>
        </p:blipFill>
        <p:spPr>
          <a:xfrm>
            <a:off x="6172200" y="1970211"/>
            <a:ext cx="5840005" cy="3557542"/>
          </a:xfrm>
          <a:prstGeom prst="rect">
            <a:avLst/>
          </a:prstGeom>
        </p:spPr>
      </p:pic>
    </p:spTree>
    <p:extLst>
      <p:ext uri="{BB962C8B-B14F-4D97-AF65-F5344CB8AC3E}">
        <p14:creationId xmlns:p14="http://schemas.microsoft.com/office/powerpoint/2010/main" val="189942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68277-4D92-ED4D-B6CB-65CD63301262}"/>
              </a:ext>
            </a:extLst>
          </p:cNvPr>
          <p:cNvSpPr>
            <a:spLocks noGrp="1"/>
          </p:cNvSpPr>
          <p:nvPr>
            <p:ph type="title"/>
          </p:nvPr>
        </p:nvSpPr>
        <p:spPr>
          <a:xfrm>
            <a:off x="453554" y="457200"/>
            <a:ext cx="4318472" cy="1600200"/>
          </a:xfrm>
        </p:spPr>
        <p:txBody>
          <a:bodyPr>
            <a:normAutofit fontScale="90000"/>
          </a:bodyPr>
          <a:lstStyle/>
          <a:p>
            <a:r>
              <a:rPr lang="en-US" dirty="0"/>
              <a:t>False Conspiracy Theory: The moon landing was fake</a:t>
            </a:r>
            <a:br>
              <a:rPr lang="en-US" dirty="0"/>
            </a:br>
            <a:endParaRPr lang="en-US" dirty="0"/>
          </a:p>
        </p:txBody>
      </p:sp>
      <p:pic>
        <p:nvPicPr>
          <p:cNvPr id="7" name="Picture Placeholder 6">
            <a:extLst>
              <a:ext uri="{FF2B5EF4-FFF2-40B4-BE49-F238E27FC236}">
                <a16:creationId xmlns:a16="http://schemas.microsoft.com/office/drawing/2014/main" id="{4F471342-AA9D-554E-8B8A-773EAF084491}"/>
              </a:ext>
            </a:extLst>
          </p:cNvPr>
          <p:cNvPicPr>
            <a:picLocks noGrp="1" noChangeAspect="1"/>
          </p:cNvPicPr>
          <p:nvPr>
            <p:ph type="pic" idx="1"/>
          </p:nvPr>
        </p:nvPicPr>
        <p:blipFill>
          <a:blip r:embed="rId2"/>
          <a:srcRect l="8774" r="8774"/>
          <a:stretch>
            <a:fillRect/>
          </a:stretch>
        </p:blipFill>
        <p:spPr>
          <a:xfrm>
            <a:off x="5566247" y="-233105"/>
            <a:ext cx="6172200" cy="4873625"/>
          </a:xfrm>
        </p:spPr>
      </p:pic>
      <p:sp>
        <p:nvSpPr>
          <p:cNvPr id="4" name="Text Placeholder 3">
            <a:extLst>
              <a:ext uri="{FF2B5EF4-FFF2-40B4-BE49-F238E27FC236}">
                <a16:creationId xmlns:a16="http://schemas.microsoft.com/office/drawing/2014/main" id="{5EC8EA60-0BD3-2744-85E8-0BFDDAFAE614}"/>
              </a:ext>
            </a:extLst>
          </p:cNvPr>
          <p:cNvSpPr>
            <a:spLocks noGrp="1"/>
          </p:cNvSpPr>
          <p:nvPr>
            <p:ph type="body" sz="half" idx="2"/>
          </p:nvPr>
        </p:nvSpPr>
        <p:spPr>
          <a:xfrm>
            <a:off x="453554" y="1761067"/>
            <a:ext cx="4318472" cy="4459111"/>
          </a:xfrm>
        </p:spPr>
        <p:txBody>
          <a:bodyPr>
            <a:normAutofit lnSpcReduction="10000"/>
          </a:bodyPr>
          <a:lstStyle/>
          <a:p>
            <a:r>
              <a:rPr lang="en-US" sz="2000" dirty="0"/>
              <a:t>On July 20, 1969, American astronauts became the first humans ever to land on the moon, and one of them, Neil Armstrong, became the first person to walk on the moon. But more than 50 years later, the conspiracy theory continues that the landing was staged  by NASA and the CIA has protected this secret.</a:t>
            </a:r>
          </a:p>
          <a:p>
            <a:r>
              <a:rPr lang="en-US" sz="2000" dirty="0"/>
              <a:t>A common question by conspiracists is: Why is the flag moving in the wind if there is no wind on the moon?</a:t>
            </a:r>
          </a:p>
          <a:p>
            <a:r>
              <a:rPr lang="en-US" sz="2000" dirty="0"/>
              <a:t>Factual answer: NASA put a horizontal bar in the flag so it would extend nicely for the photo seen around the world.</a:t>
            </a:r>
          </a:p>
        </p:txBody>
      </p:sp>
      <p:pic>
        <p:nvPicPr>
          <p:cNvPr id="9" name="Picture 8">
            <a:extLst>
              <a:ext uri="{FF2B5EF4-FFF2-40B4-BE49-F238E27FC236}">
                <a16:creationId xmlns:a16="http://schemas.microsoft.com/office/drawing/2014/main" id="{231092D0-D9F3-3942-91C7-9DE5AF1C22C4}"/>
              </a:ext>
            </a:extLst>
          </p:cNvPr>
          <p:cNvPicPr>
            <a:picLocks noChangeAspect="1"/>
          </p:cNvPicPr>
          <p:nvPr/>
        </p:nvPicPr>
        <p:blipFill>
          <a:blip r:embed="rId3"/>
          <a:stretch>
            <a:fillRect/>
          </a:stretch>
        </p:blipFill>
        <p:spPr>
          <a:xfrm>
            <a:off x="5440620" y="3674590"/>
            <a:ext cx="6297827" cy="3346388"/>
          </a:xfrm>
          <a:prstGeom prst="rect">
            <a:avLst/>
          </a:prstGeom>
        </p:spPr>
      </p:pic>
    </p:spTree>
    <p:extLst>
      <p:ext uri="{BB962C8B-B14F-4D97-AF65-F5344CB8AC3E}">
        <p14:creationId xmlns:p14="http://schemas.microsoft.com/office/powerpoint/2010/main" val="837559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C0CBB-57C2-7146-8C30-076812FA64F9}"/>
              </a:ext>
            </a:extLst>
          </p:cNvPr>
          <p:cNvSpPr>
            <a:spLocks noGrp="1"/>
          </p:cNvSpPr>
          <p:nvPr>
            <p:ph type="title"/>
          </p:nvPr>
        </p:nvSpPr>
        <p:spPr>
          <a:xfrm>
            <a:off x="559558" y="457200"/>
            <a:ext cx="4212467" cy="1600200"/>
          </a:xfrm>
        </p:spPr>
        <p:txBody>
          <a:bodyPr>
            <a:normAutofit fontScale="90000"/>
          </a:bodyPr>
          <a:lstStyle/>
          <a:p>
            <a:r>
              <a:rPr lang="en-US" dirty="0"/>
              <a:t>False Conspiracy Theory: The Government Killed JFK</a:t>
            </a:r>
            <a:br>
              <a:rPr lang="en-US" dirty="0"/>
            </a:br>
            <a:endParaRPr lang="en-US" dirty="0"/>
          </a:p>
        </p:txBody>
      </p:sp>
      <p:pic>
        <p:nvPicPr>
          <p:cNvPr id="6" name="Picture Placeholder 5">
            <a:extLst>
              <a:ext uri="{FF2B5EF4-FFF2-40B4-BE49-F238E27FC236}">
                <a16:creationId xmlns:a16="http://schemas.microsoft.com/office/drawing/2014/main" id="{FCB448FE-F018-D848-B400-0FE2F5DF7CB3}"/>
              </a:ext>
            </a:extLst>
          </p:cNvPr>
          <p:cNvPicPr>
            <a:picLocks noGrp="1" noChangeAspect="1"/>
          </p:cNvPicPr>
          <p:nvPr>
            <p:ph type="pic" idx="1"/>
          </p:nvPr>
        </p:nvPicPr>
        <p:blipFill>
          <a:blip r:embed="rId2"/>
          <a:srcRect l="7992" r="7992"/>
          <a:stretch>
            <a:fillRect/>
          </a:stretch>
        </p:blipFill>
        <p:spPr/>
      </p:pic>
      <p:sp>
        <p:nvSpPr>
          <p:cNvPr id="4" name="Text Placeholder 3">
            <a:extLst>
              <a:ext uri="{FF2B5EF4-FFF2-40B4-BE49-F238E27FC236}">
                <a16:creationId xmlns:a16="http://schemas.microsoft.com/office/drawing/2014/main" id="{2D5E8F48-A2F2-BF49-9ECB-6C269FA380E4}"/>
              </a:ext>
            </a:extLst>
          </p:cNvPr>
          <p:cNvSpPr>
            <a:spLocks noGrp="1"/>
          </p:cNvSpPr>
          <p:nvPr>
            <p:ph type="body" sz="half" idx="2"/>
          </p:nvPr>
        </p:nvSpPr>
        <p:spPr>
          <a:xfrm>
            <a:off x="419726" y="1678898"/>
            <a:ext cx="4352300" cy="4721902"/>
          </a:xfrm>
        </p:spPr>
        <p:txBody>
          <a:bodyPr>
            <a:noAutofit/>
          </a:bodyPr>
          <a:lstStyle/>
          <a:p>
            <a:r>
              <a:rPr lang="en-US" sz="2000" dirty="0"/>
              <a:t>There are a number of conspiracy theories about the Nov. 22, 1963 assassination of President John F. Kennedy. One of the most popular is that the U.S. government, specifically the CIA, committed the assassination. About 60% of Americans continue to believe that the CIA was involved in the plot to kill President Kennedy (Source: Enders &amp; </a:t>
            </a:r>
            <a:r>
              <a:rPr lang="en-US" sz="2000" dirty="0" err="1"/>
              <a:t>Smallpage</a:t>
            </a:r>
            <a:r>
              <a:rPr lang="en-US" sz="2000" dirty="0"/>
              <a:t>, 2018). </a:t>
            </a:r>
          </a:p>
          <a:p>
            <a:r>
              <a:rPr lang="en-US" sz="2000" dirty="0"/>
              <a:t>Rigorous investigations have found that Lee Harvey Oswald acted alone when he shot the president.</a:t>
            </a:r>
            <a:endParaRPr lang="en-US" sz="2000" dirty="0">
              <a:highlight>
                <a:srgbClr val="FFFF00"/>
              </a:highlight>
            </a:endParaRPr>
          </a:p>
        </p:txBody>
      </p:sp>
    </p:spTree>
    <p:extLst>
      <p:ext uri="{BB962C8B-B14F-4D97-AF65-F5344CB8AC3E}">
        <p14:creationId xmlns:p14="http://schemas.microsoft.com/office/powerpoint/2010/main" val="3937830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4958</TotalTime>
  <Words>1224</Words>
  <Application>Microsoft Macintosh PowerPoint</Application>
  <PresentationFormat>Widescreen</PresentationFormat>
  <Paragraphs>100</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Wingdings</vt:lpstr>
      <vt:lpstr>Office Theme</vt:lpstr>
      <vt:lpstr>PowerPoint Presentation</vt:lpstr>
      <vt:lpstr> </vt:lpstr>
      <vt:lpstr> </vt:lpstr>
      <vt:lpstr>PowerPoint Presentation</vt:lpstr>
      <vt:lpstr>Are conspiracy theories more common now?</vt:lpstr>
      <vt:lpstr>Who is harmed by a conspiracy theory? </vt:lpstr>
      <vt:lpstr>Conspiracy theories have some things in common:</vt:lpstr>
      <vt:lpstr>False Conspiracy Theory: The moon landing was fake </vt:lpstr>
      <vt:lpstr>False Conspiracy Theory: The Government Killed JFK </vt:lpstr>
      <vt:lpstr>False Conspiracy Theory: The World is Flat</vt:lpstr>
      <vt:lpstr>False Conspiracy Theory: The COVID-19 Vaccine Has a 5G Chip Inside </vt:lpstr>
      <vt:lpstr>What To Do When You Encounter a Conspiracy Theory Online   </vt:lpstr>
      <vt:lpstr>What To Do When You Encounter a Conspiracy Theory Online   </vt:lpstr>
      <vt:lpstr>What To Do When You Encounter a Conspiracy Theory Online   </vt:lpstr>
      <vt:lpstr>How to Respond To A Conspiracy Theory</vt:lpstr>
      <vt:lpstr>How to Respond To A Conspiracy Theory</vt:lpstr>
      <vt:lpstr>How to Respond To A Conspiracy Theory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Sue Ellen Christian</cp:lastModifiedBy>
  <cp:revision>114</cp:revision>
  <dcterms:created xsi:type="dcterms:W3CDTF">2022-01-07T14:29:56Z</dcterms:created>
  <dcterms:modified xsi:type="dcterms:W3CDTF">2024-03-06T17:39:24Z</dcterms:modified>
</cp:coreProperties>
</file>